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erif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Serif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Medium-bold.fntdata"/><Relationship Id="rId20" Type="http://schemas.openxmlformats.org/officeDocument/2006/relationships/slide" Target="slides/slide15.xml"/><Relationship Id="rId42" Type="http://schemas.openxmlformats.org/officeDocument/2006/relationships/font" Target="fonts/RobotoSerifMedium-boldItalic.fntdata"/><Relationship Id="rId41" Type="http://schemas.openxmlformats.org/officeDocument/2006/relationships/font" Target="fonts/RobotoSerif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erif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erif-italic.fntdata"/><Relationship Id="rId10" Type="http://schemas.openxmlformats.org/officeDocument/2006/relationships/slide" Target="slides/slide5.xml"/><Relationship Id="rId32" Type="http://schemas.openxmlformats.org/officeDocument/2006/relationships/font" Target="fonts/RobotoSerif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Serif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RobotoSerifMedium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16e5d75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16e5d75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116e5d75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116e5d75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116e5d757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116e5d757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116e5d757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116e5d757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116e5d75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116e5d75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116e5d757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116e5d757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116e5d757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116e5d757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116e5d757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116e5d75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116e5d75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116e5d75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116e5d757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116e5d757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f436d331cdefd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f436d331cdefd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16e5d757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16e5d757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116e5d757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116e5d757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116e5d757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116e5d75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116e5d757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116e5d75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116e5d757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116e5d757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ee145204b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ee145204b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f436d331cdefd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df436d331cdefd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0605e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0605e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b0605e4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b0605e4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116e5d7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116e5d7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116e5d7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116e5d7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16e5d75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16e5d75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116e5d75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116e5d75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15000"/>
          </a:blip>
          <a:srcRect b="21643" l="0" r="0" t="27369"/>
          <a:stretch/>
        </p:blipFill>
        <p:spPr>
          <a:xfrm>
            <a:off x="0" y="87625"/>
            <a:ext cx="9144003" cy="466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633650" y="1090250"/>
            <a:ext cx="8057100" cy="16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633650" y="2640475"/>
            <a:ext cx="55023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4750625"/>
            <a:ext cx="9144125" cy="393725"/>
            <a:chOff x="0" y="4750625"/>
            <a:chExt cx="9144125" cy="393725"/>
          </a:xfrm>
        </p:grpSpPr>
        <p:sp>
          <p:nvSpPr>
            <p:cNvPr id="7" name="Google Shape;7;p1"/>
            <p:cNvSpPr/>
            <p:nvPr/>
          </p:nvSpPr>
          <p:spPr>
            <a:xfrm>
              <a:off x="2298725" y="4750750"/>
              <a:ext cx="6845400" cy="3936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ENCOURAGING INNOVATION</a:t>
              </a:r>
              <a:endParaRPr>
                <a:solidFill>
                  <a:schemeClr val="lt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4750625"/>
              <a:ext cx="2298600" cy="393600"/>
            </a:xfrm>
            <a:prstGeom prst="rect">
              <a:avLst/>
            </a:prstGeom>
            <a:solidFill>
              <a:srgbClr val="F99E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E1F43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jti.polinema.ac.id</a:t>
              </a:r>
              <a:endParaRPr sz="1200">
                <a:solidFill>
                  <a:srgbClr val="0E1F43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</p:grpSp>
      <p:sp>
        <p:nvSpPr>
          <p:cNvPr id="9" name="Google Shape;9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50" y="0"/>
            <a:ext cx="9144000" cy="87600"/>
          </a:xfrm>
          <a:prstGeom prst="rect">
            <a:avLst/>
          </a:prstGeom>
          <a:solidFill>
            <a:srgbClr val="F99E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7614" l="21158" r="19921" t="6930"/>
          <a:stretch/>
        </p:blipFill>
        <p:spPr>
          <a:xfrm>
            <a:off x="8448450" y="137097"/>
            <a:ext cx="383841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5307450" y="87600"/>
            <a:ext cx="314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F43"/>
                </a:solidFill>
                <a:latin typeface="Roboto Serif"/>
                <a:ea typeface="Roboto Serif"/>
                <a:cs typeface="Roboto Serif"/>
                <a:sym typeface="Roboto Serif"/>
              </a:rPr>
              <a:t>POLITEKNIK NEGERI MALANG</a:t>
            </a:r>
            <a:endParaRPr sz="1000">
              <a:solidFill>
                <a:srgbClr val="0E1F43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F43"/>
                </a:solidFill>
                <a:latin typeface="Roboto Serif"/>
                <a:ea typeface="Roboto Serif"/>
                <a:cs typeface="Roboto Serif"/>
                <a:sym typeface="Roboto Serif"/>
              </a:rPr>
              <a:t>JURUSAN TEKNOLOGI INFORMASI</a:t>
            </a:r>
            <a:endParaRPr sz="1000">
              <a:solidFill>
                <a:srgbClr val="0E1F43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633650" y="1090250"/>
            <a:ext cx="8057100" cy="16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633650" y="2640475"/>
            <a:ext cx="61920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633650" y="3157025"/>
            <a:ext cx="4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Muhammad Afif Hendrawan, S.Kom., M.T.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 Extraction?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160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E1F43"/>
                </a:solidFill>
              </a:rPr>
              <a:t>A process of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dimensionality reduction</a:t>
            </a:r>
            <a:r>
              <a:rPr lang="en" sz="2000">
                <a:solidFill>
                  <a:srgbClr val="0E1F43"/>
                </a:solidFill>
              </a:rPr>
              <a:t> by which an initial set of raw data is reduced to more </a:t>
            </a:r>
            <a:r>
              <a:rPr lang="en" sz="2000">
                <a:solidFill>
                  <a:srgbClr val="0E1F43"/>
                </a:solidFill>
              </a:rPr>
              <a:t>manageable</a:t>
            </a:r>
            <a:r>
              <a:rPr lang="en" sz="2000">
                <a:solidFill>
                  <a:srgbClr val="0E1F43"/>
                </a:solidFill>
              </a:rPr>
              <a:t> groups of processing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1625"/>
            <a:ext cx="8839200" cy="1491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2"/>
          <p:cNvCxnSpPr/>
          <p:nvPr/>
        </p:nvCxnSpPr>
        <p:spPr>
          <a:xfrm flipH="1" rot="10800000">
            <a:off x="855325" y="2369575"/>
            <a:ext cx="3421200" cy="5316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2"/>
          <p:cNvCxnSpPr/>
          <p:nvPr/>
        </p:nvCxnSpPr>
        <p:spPr>
          <a:xfrm flipH="1" rot="10800000">
            <a:off x="1491025" y="2357800"/>
            <a:ext cx="2785500" cy="6705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/>
          <p:nvPr/>
        </p:nvCxnSpPr>
        <p:spPr>
          <a:xfrm flipH="1" rot="10800000">
            <a:off x="2022725" y="2380925"/>
            <a:ext cx="2230800" cy="6705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2"/>
          <p:cNvCxnSpPr>
            <a:stCxn id="130" idx="0"/>
          </p:cNvCxnSpPr>
          <p:nvPr/>
        </p:nvCxnSpPr>
        <p:spPr>
          <a:xfrm rot="10800000">
            <a:off x="4242000" y="2357825"/>
            <a:ext cx="330000" cy="5838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2"/>
          <p:cNvCxnSpPr/>
          <p:nvPr/>
        </p:nvCxnSpPr>
        <p:spPr>
          <a:xfrm rot="10800000">
            <a:off x="4276575" y="2357975"/>
            <a:ext cx="762900" cy="7050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2"/>
          <p:cNvCxnSpPr/>
          <p:nvPr/>
        </p:nvCxnSpPr>
        <p:spPr>
          <a:xfrm rot="10800000">
            <a:off x="4299875" y="2357925"/>
            <a:ext cx="1017000" cy="6126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2"/>
          <p:cNvCxnSpPr/>
          <p:nvPr/>
        </p:nvCxnSpPr>
        <p:spPr>
          <a:xfrm rot="10800000">
            <a:off x="4299750" y="2357975"/>
            <a:ext cx="4334400" cy="7050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/>
          <p:nvPr/>
        </p:nvCxnSpPr>
        <p:spPr>
          <a:xfrm rot="10800000">
            <a:off x="4346000" y="2381075"/>
            <a:ext cx="3744900" cy="6819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4265100" y="2369550"/>
            <a:ext cx="3351900" cy="7050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/>
          <p:nvPr/>
        </p:nvCxnSpPr>
        <p:spPr>
          <a:xfrm rot="10800000">
            <a:off x="4265000" y="2369550"/>
            <a:ext cx="2797200" cy="7050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2"/>
          <p:cNvCxnSpPr/>
          <p:nvPr/>
        </p:nvCxnSpPr>
        <p:spPr>
          <a:xfrm rot="10800000">
            <a:off x="4288075" y="2369500"/>
            <a:ext cx="1722300" cy="635700"/>
          </a:xfrm>
          <a:prstGeom prst="straightConnector1">
            <a:avLst/>
          </a:prstGeom>
          <a:noFill/>
          <a:ln cap="flat" cmpd="sng" w="9525">
            <a:solidFill>
              <a:srgbClr val="F99E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2"/>
          <p:cNvSpPr txBox="1"/>
          <p:nvPr/>
        </p:nvSpPr>
        <p:spPr>
          <a:xfrm>
            <a:off x="3083475" y="2011075"/>
            <a:ext cx="24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E1F43"/>
                </a:solidFill>
                <a:latin typeface="Roboto"/>
                <a:ea typeface="Roboto"/>
                <a:cs typeface="Roboto"/>
                <a:sym typeface="Roboto"/>
              </a:rPr>
              <a:t>These are dimensions</a:t>
            </a:r>
            <a:endParaRPr b="1" i="1">
              <a:solidFill>
                <a:srgbClr val="0E1F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on Various Data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on Structured Data</a:t>
            </a:r>
            <a:endParaRPr/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1625"/>
            <a:ext cx="8839200" cy="149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2797140"/>
            <a:ext cx="28956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 rot="10800000">
            <a:off x="6253125" y="2768213"/>
            <a:ext cx="1063500" cy="1352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99E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 flipH="1" rot="10800000">
            <a:off x="1724375" y="2768213"/>
            <a:ext cx="1063500" cy="1352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99E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on Semi-Structured Data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32807" r="36926" t="11316"/>
          <a:stretch/>
        </p:blipFill>
        <p:spPr>
          <a:xfrm>
            <a:off x="2739350" y="1121150"/>
            <a:ext cx="301675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on Unstructured Data</a:t>
            </a:r>
            <a:endParaRPr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850" y="1343753"/>
            <a:ext cx="7308301" cy="288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Preprocessing</a:t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Preprocessing?</a:t>
            </a:r>
            <a:endParaRPr/>
          </a:p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process of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manipulation or dropping of data before it is feeded or used</a:t>
            </a:r>
            <a:r>
              <a:rPr lang="en" sz="2000"/>
              <a:t> to another process in order </a:t>
            </a:r>
            <a:r>
              <a:rPr b="1" lang="en" sz="2000">
                <a:solidFill>
                  <a:schemeClr val="dk1"/>
                </a:solidFill>
              </a:rPr>
              <a:t>to ensure or </a:t>
            </a:r>
            <a:r>
              <a:rPr b="1" lang="en" sz="2000">
                <a:solidFill>
                  <a:schemeClr val="dk1"/>
                </a:solidFill>
              </a:rPr>
              <a:t>enhance the performance of machine learning algorithms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There are several process that can be done in preprocessing, namely,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imputation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Normalization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Standardization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Resizing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Encoding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More . . 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Imputation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Filling the missing data with another value.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Data imputation strategies,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Specific value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Mean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Median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Mode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KNN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Interpolation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More . . </a:t>
            </a:r>
            <a:endParaRPr sz="1700"/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82036" r="0" t="0"/>
          <a:stretch/>
        </p:blipFill>
        <p:spPr>
          <a:xfrm>
            <a:off x="4738950" y="713725"/>
            <a:ext cx="2115176" cy="19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700" y="2877225"/>
            <a:ext cx="289560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5407200" y="1074925"/>
            <a:ext cx="677400" cy="323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8241150" y="3180675"/>
            <a:ext cx="677400" cy="323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9"/>
          <p:cNvCxnSpPr>
            <a:stCxn id="195" idx="6"/>
            <a:endCxn id="196" idx="0"/>
          </p:cNvCxnSpPr>
          <p:nvPr/>
        </p:nvCxnSpPr>
        <p:spPr>
          <a:xfrm>
            <a:off x="6084600" y="1236775"/>
            <a:ext cx="2495400" cy="1944000"/>
          </a:xfrm>
          <a:prstGeom prst="curvedConnector2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Scaled the data into range of 0 - 1.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this following formula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410" y="2118600"/>
            <a:ext cx="4135176" cy="21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Standardization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Standardized the data by removing the mean (mean=0) the scaling the standard deviation to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this following formula</a:t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75" y="2501938"/>
            <a:ext cx="37528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Relation Between Recognition, Pattern, Feature, and Feature Extraction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Feature Extraction on Various Types of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Introduction to Preprocessing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Data Imputation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Normalization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Standardization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Encoding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Splitting</a:t>
            </a:r>
            <a:r>
              <a:rPr lang="en" sz="2100"/>
              <a:t> Data Strategy</a:t>
            </a:r>
            <a:endParaRPr sz="2100"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process of converting the data into specified format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Several encoding strategy,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Ordinal Encoding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Label Encoding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One-Hot Encoding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Dummy Encoding</a:t>
            </a:r>
            <a:endParaRPr sz="1800"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000" y="771525"/>
            <a:ext cx="28956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25" y="2828175"/>
            <a:ext cx="27241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7106275" y="1074925"/>
            <a:ext cx="677400" cy="323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7224025" y="3180775"/>
            <a:ext cx="677400" cy="323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32"/>
          <p:cNvCxnSpPr>
            <a:stCxn id="223" idx="6"/>
            <a:endCxn id="224" idx="0"/>
          </p:cNvCxnSpPr>
          <p:nvPr/>
        </p:nvCxnSpPr>
        <p:spPr>
          <a:xfrm flipH="1">
            <a:off x="7562575" y="1236775"/>
            <a:ext cx="221100" cy="1944000"/>
          </a:xfrm>
          <a:prstGeom prst="curvedConnector4">
            <a:avLst>
              <a:gd fmla="val -107700" name="adj1"/>
              <a:gd fmla="val 54163" name="adj2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 Strategy</a:t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Split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50" y="963600"/>
            <a:ext cx="4829300" cy="3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Stratified</a:t>
            </a:r>
            <a:r>
              <a:rPr lang="en"/>
              <a:t> Split</a:t>
            </a:r>
            <a:endParaRPr/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00" y="1565338"/>
            <a:ext cx="8520989" cy="2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00" y="1170125"/>
            <a:ext cx="6677600" cy="33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406125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your hands dirty!</a:t>
            </a:r>
            <a:endParaRPr/>
          </a:p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406125" y="2571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2"/>
                </a:solidFill>
              </a:rPr>
              <a:t>Feature Extraction Practice!</a:t>
            </a:r>
            <a:endParaRPr b="1" i="1"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 Between Recognition, Pattern, Feature, and Feature Extraction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Recognition and Pattern?</a:t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409588"/>
            <a:ext cx="4260300" cy="26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Recognition</a:t>
            </a:r>
            <a:r>
              <a:rPr lang="en" sz="2000"/>
              <a:t> is regarded as a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basic attribute</a:t>
            </a:r>
            <a:r>
              <a:rPr lang="en" sz="2000"/>
              <a:t> of human beings, as well as other living organisms.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Recognition is </a:t>
            </a:r>
            <a:r>
              <a:rPr lang="en" sz="2000"/>
              <a:t>carried</a:t>
            </a:r>
            <a:r>
              <a:rPr lang="en" sz="2000"/>
              <a:t> out by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looking for pattern</a:t>
            </a:r>
            <a:r>
              <a:rPr lang="en" sz="2000"/>
              <a:t>, namely, the description of an object</a:t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50" y="1547163"/>
            <a:ext cx="4267200" cy="239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Recognition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recognition of concrete items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Recognizing characters, pictures, musics, or objects around us.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This is called as sensory recognition (visual and aural pattern recognition).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The recognition of abstract items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Recognizing old argument, solution of problem, while eyes and ear closes.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This is called as conceptual recognition.</a:t>
            </a:r>
            <a:endParaRPr sz="1900"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Recognition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categorization</a:t>
            </a:r>
            <a:r>
              <a:rPr lang="en" sz="2100"/>
              <a:t> of input data into </a:t>
            </a:r>
            <a:r>
              <a:rPr lang="en" sz="2100"/>
              <a:t>identifiable</a:t>
            </a:r>
            <a:r>
              <a:rPr lang="en" sz="2100"/>
              <a:t> class via the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extraction of significant features or attributes</a:t>
            </a:r>
            <a:r>
              <a:rPr lang="en" sz="2100"/>
              <a:t> of the data from a background of irrelevant detail.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solidFill>
                  <a:srgbClr val="0E1F43"/>
                </a:solidFill>
              </a:rPr>
              <a:t>Recognition</a:t>
            </a:r>
            <a:r>
              <a:rPr lang="en" sz="2100"/>
              <a:t> is to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distinguish and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classify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 object</a:t>
            </a:r>
            <a:r>
              <a:rPr lang="en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solidFill>
                  <a:srgbClr val="0E1F43"/>
                </a:solidFill>
              </a:rPr>
              <a:t>The </a:t>
            </a:r>
            <a:r>
              <a:rPr b="1" lang="en" sz="2100">
                <a:solidFill>
                  <a:srgbClr val="0E1F43"/>
                </a:solidFill>
              </a:rPr>
              <a:t>problem</a:t>
            </a:r>
            <a:r>
              <a:rPr lang="en" sz="2100"/>
              <a:t> is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the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discrimination</a:t>
            </a:r>
            <a:r>
              <a:rPr lang="en" sz="2100"/>
              <a:t>  of the input data between population via the search of </a:t>
            </a:r>
            <a:r>
              <a:rPr b="1" lang="en" sz="2100">
                <a:solidFill>
                  <a:schemeClr val="lt1"/>
                </a:solidFill>
                <a:highlight>
                  <a:srgbClr val="F99E1D"/>
                </a:highlight>
              </a:rPr>
              <a:t>features or invariant attributes</a:t>
            </a:r>
            <a:r>
              <a:rPr lang="en" sz="2100"/>
              <a:t> among members of population.</a:t>
            </a:r>
            <a:endParaRPr sz="2100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 rot="-5399212">
            <a:off x="-2219788" y="1785585"/>
            <a:ext cx="52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Pattern Recognition System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5615"/>
          <a:stretch/>
        </p:blipFill>
        <p:spPr>
          <a:xfrm>
            <a:off x="2067475" y="531700"/>
            <a:ext cx="4891950" cy="40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670500" y="4426800"/>
            <a:ext cx="180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(Beyerer, J., et al, 2017)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Recognition on Classification Task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50" y="1262600"/>
            <a:ext cx="8745875" cy="30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feature?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1609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0E1F43"/>
                </a:solidFill>
              </a:rPr>
              <a:t>Feature</a:t>
            </a:r>
            <a:r>
              <a:rPr lang="en" sz="2000"/>
              <a:t> is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numeric representation of raw data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is attribute, characteristic, traits, marks, or </a:t>
            </a:r>
            <a:r>
              <a:rPr b="1" lang="en" sz="2000">
                <a:solidFill>
                  <a:schemeClr val="lt1"/>
                </a:solidFill>
                <a:highlight>
                  <a:srgbClr val="F99E1D"/>
                </a:highlight>
              </a:rPr>
              <a:t>something special about an object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50" y="2473375"/>
            <a:ext cx="44958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670500" y="4426800"/>
            <a:ext cx="180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(Breuel, 2001)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TI CUSTO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